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0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92582919382564"/>
          <c:y val="5.1282137074812863E-2"/>
          <c:w val="0.88884948911412187"/>
          <c:h val="0.73298109925608412"/>
        </c:manualLayout>
      </c:layout>
      <c:lineChart>
        <c:grouping val="standard"/>
        <c:varyColors val="0"/>
        <c:ser>
          <c:idx val="0"/>
          <c:order val="0"/>
          <c:tx>
            <c:strRef>
              <c:f>Полигон!$A$2</c:f>
              <c:strCache>
                <c:ptCount val="1"/>
                <c:pt idx="0">
                  <c:v>Serbian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Полигон!$B$1:$D$1</c:f>
              <c:strCache>
                <c:ptCount val="3"/>
                <c:pt idx="0">
                  <c:v>Number of 
survivors</c:v>
                </c:pt>
                <c:pt idx="1">
                  <c:v>Number of 
deaths</c:v>
                </c:pt>
                <c:pt idx="2">
                  <c:v>Number of
wariors</c:v>
                </c:pt>
              </c:strCache>
            </c:strRef>
          </c:cat>
          <c:val>
            <c:numRef>
              <c:f>Полигон!$B$2:$D$2</c:f>
              <c:numCache>
                <c:formatCode>#,##0</c:formatCode>
                <c:ptCount val="3"/>
                <c:pt idx="0">
                  <c:v>2000</c:v>
                </c:pt>
                <c:pt idx="1">
                  <c:v>18000</c:v>
                </c:pt>
                <c:pt idx="2">
                  <c:v>20000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6F-4672-89E2-95A90B5A75A5}"/>
            </c:ext>
          </c:extLst>
        </c:ser>
        <c:ser>
          <c:idx val="1"/>
          <c:order val="1"/>
          <c:tx>
            <c:strRef>
              <c:f>Полигон!$A$3</c:f>
              <c:strCache>
                <c:ptCount val="1"/>
                <c:pt idx="0">
                  <c:v>Turkish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Полигон!$B$1:$D$1</c:f>
              <c:strCache>
                <c:ptCount val="3"/>
                <c:pt idx="0">
                  <c:v>Number of 
survivors</c:v>
                </c:pt>
                <c:pt idx="1">
                  <c:v>Number of 
deaths</c:v>
                </c:pt>
                <c:pt idx="2">
                  <c:v>Number of
wariors</c:v>
                </c:pt>
              </c:strCache>
            </c:strRef>
          </c:cat>
          <c:val>
            <c:numRef>
              <c:f>Полигон!$B$3:$D$3</c:f>
              <c:numCache>
                <c:formatCode>#,##0</c:formatCode>
                <c:ptCount val="3"/>
                <c:pt idx="0">
                  <c:v>6000</c:v>
                </c:pt>
                <c:pt idx="1">
                  <c:v>25000</c:v>
                </c:pt>
                <c:pt idx="2">
                  <c:v>31000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6F-4672-89E2-95A90B5A7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7899216"/>
        <c:axId val="707897968"/>
      </c:lineChart>
      <c:catAx>
        <c:axId val="70789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07897968"/>
        <c:crosses val="autoZero"/>
        <c:auto val="1"/>
        <c:lblAlgn val="ctr"/>
        <c:lblOffset val="100"/>
        <c:noMultiLvlLbl val="0"/>
      </c:catAx>
      <c:valAx>
        <c:axId val="70789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07899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4C23-479A-4099-BA4E-DB54CE50F326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96D5E3A-F35C-45D2-9D90-1E75D6D940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94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4C23-479A-4099-BA4E-DB54CE50F326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96D5E3A-F35C-45D2-9D90-1E75D6D940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80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4C23-479A-4099-BA4E-DB54CE50F326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96D5E3A-F35C-45D2-9D90-1E75D6D940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0133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4C23-479A-4099-BA4E-DB54CE50F326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96D5E3A-F35C-45D2-9D90-1E75D6D940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35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4C23-479A-4099-BA4E-DB54CE50F326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96D5E3A-F35C-45D2-9D90-1E75D6D940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28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4C23-479A-4099-BA4E-DB54CE50F326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96D5E3A-F35C-45D2-9D90-1E75D6D940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10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4C23-479A-4099-BA4E-DB54CE50F326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5E3A-F35C-45D2-9D90-1E75D6D940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65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4C23-479A-4099-BA4E-DB54CE50F326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5E3A-F35C-45D2-9D90-1E75D6D940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2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4C23-479A-4099-BA4E-DB54CE50F326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5E3A-F35C-45D2-9D90-1E75D6D940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01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4C23-479A-4099-BA4E-DB54CE50F326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96D5E3A-F35C-45D2-9D90-1E75D6D940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2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4C23-479A-4099-BA4E-DB54CE50F326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96D5E3A-F35C-45D2-9D90-1E75D6D940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58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4C23-479A-4099-BA4E-DB54CE50F326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96D5E3A-F35C-45D2-9D90-1E75D6D940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0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4C23-479A-4099-BA4E-DB54CE50F326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5E3A-F35C-45D2-9D90-1E75D6D940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3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4C23-479A-4099-BA4E-DB54CE50F326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5E3A-F35C-45D2-9D90-1E75D6D940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8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4C23-479A-4099-BA4E-DB54CE50F326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5E3A-F35C-45D2-9D90-1E75D6D940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5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4C23-479A-4099-BA4E-DB54CE50F326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96D5E3A-F35C-45D2-9D90-1E75D6D940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5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94C23-479A-4099-BA4E-DB54CE50F326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96D5E3A-F35C-45D2-9D90-1E75D6D940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9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BC34B-5052-4CA6-9989-55CC8A89C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9392"/>
            <a:ext cx="9756576" cy="2016224"/>
          </a:xfrm>
        </p:spPr>
        <p:txBody>
          <a:bodyPr>
            <a:normAutofit fontScale="90000"/>
          </a:bodyPr>
          <a:lstStyle/>
          <a:p>
            <a:r>
              <a:rPr lang="sr-Cyrl-R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Наградни конкурс: </a:t>
            </a:r>
            <a:r>
              <a:rPr lang="sr-Cyrl-RS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Магија је у рукама наставника</a:t>
            </a:r>
            <a:br>
              <a:rPr lang="sr-Latn-R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ГРАФИЧКО</a:t>
            </a:r>
            <a:r>
              <a:rPr lang="sr-Cyrl-R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ПРЕДСТАВЉАЊЕ СТАТИСТИЧКИХ ПОДАТАКА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sr-Cyrl-R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Косовска битка </a:t>
            </a:r>
            <a:br>
              <a:rPr lang="sr-Latn-R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EA2D7-2922-4233-8093-74F38BC6D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1" y="2133600"/>
            <a:ext cx="7812360" cy="4724400"/>
          </a:xfrm>
        </p:spPr>
        <p:txBody>
          <a:bodyPr>
            <a:normAutofit/>
          </a:bodyPr>
          <a:lstStyle/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pPr marL="0" indent="0" algn="ctr">
              <a:buNone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sr-Cyrl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Аутор: Зоран Перић</a:t>
            </a:r>
          </a:p>
          <a:p>
            <a:pPr marL="0" indent="0" algn="r">
              <a:buNone/>
            </a:pPr>
            <a:r>
              <a:rPr lang="sr-Cyrl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 „Иво Лола Рибар“, Велико Градиште</a:t>
            </a:r>
            <a:endParaRPr lang="sr-Latn-R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877066-7826-4F01-BDBA-08AAEC95F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06" y="1700808"/>
            <a:ext cx="5917158" cy="407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14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0A0A6-808C-465D-9484-6E02E8026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1" y="548680"/>
            <a:ext cx="7202760" cy="1045976"/>
          </a:xfrm>
        </p:spPr>
        <p:txBody>
          <a:bodyPr>
            <a:normAutofit/>
          </a:bodyPr>
          <a:lstStyle/>
          <a:p>
            <a:r>
              <a:rPr lang="sr-Cyrl-R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Платформе и алати:</a:t>
            </a:r>
            <a:endParaRPr lang="sr-Latn-R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B4AD1-ED96-4757-9821-F14A28274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728" y="1196752"/>
            <a:ext cx="7020271" cy="5661248"/>
          </a:xfrm>
        </p:spPr>
        <p:txBody>
          <a:bodyPr/>
          <a:lstStyle/>
          <a:p>
            <a:pPr marL="0" indent="0">
              <a:buNone/>
            </a:pPr>
            <a:endParaRPr lang="sr-Latn-RS" dirty="0"/>
          </a:p>
          <a:p>
            <a:r>
              <a:rPr lang="sr-Latn-R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Viber </a:t>
            </a:r>
          </a:p>
          <a:p>
            <a:r>
              <a:rPr lang="sr-Latn-R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Zoom     </a:t>
            </a:r>
          </a:p>
          <a:p>
            <a:r>
              <a:rPr lang="sr-Latn-R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Office</a:t>
            </a:r>
          </a:p>
          <a:p>
            <a:r>
              <a:rPr lang="sr-Latn-R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Forms</a:t>
            </a:r>
          </a:p>
          <a:p>
            <a:r>
              <a:rPr lang="sr-Latn-R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Wikipedia</a:t>
            </a:r>
          </a:p>
          <a:p>
            <a:r>
              <a:rPr lang="sr-Cyrl-R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РТС Планета</a:t>
            </a:r>
            <a:endParaRPr lang="sr-Latn-R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D9FE6F-A10C-4AE2-A35C-A0B3604A22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4" t="-20433" r="18024"/>
          <a:stretch/>
        </p:blipFill>
        <p:spPr>
          <a:xfrm>
            <a:off x="7783586" y="1585984"/>
            <a:ext cx="720080" cy="8095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DDBF19-4886-409B-B4FE-D91E4CE8C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06" y="2572891"/>
            <a:ext cx="2095500" cy="476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192E42-BD7A-4720-A907-CB416407AC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771" y="3235288"/>
            <a:ext cx="810395" cy="7920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A1FD73-23F3-42A5-BB58-D078DEA602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8" t="9401" r="33462" b="17800"/>
          <a:stretch/>
        </p:blipFill>
        <p:spPr>
          <a:xfrm>
            <a:off x="7705771" y="4027376"/>
            <a:ext cx="853017" cy="10081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1A2D2C-8A73-444B-A946-3AD7235AF9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649" y="5041595"/>
            <a:ext cx="891057" cy="8132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EC9B0E-DD69-43AB-88D8-B83F984C2C6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2" t="4024" r="31709" b="17414"/>
          <a:stretch/>
        </p:blipFill>
        <p:spPr>
          <a:xfrm>
            <a:off x="7670111" y="5854824"/>
            <a:ext cx="887747" cy="97287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8E668E0-350C-4530-8400-0C2E23E8F666}"/>
              </a:ext>
            </a:extLst>
          </p:cNvPr>
          <p:cNvSpPr txBox="1">
            <a:spLocks/>
          </p:cNvSpPr>
          <p:nvPr/>
        </p:nvSpPr>
        <p:spPr>
          <a:xfrm>
            <a:off x="2123729" y="1196752"/>
            <a:ext cx="7020271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sr-Latn-RS" dirty="0"/>
          </a:p>
          <a:p>
            <a:r>
              <a:rPr lang="sr-Latn-R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Viber </a:t>
            </a:r>
          </a:p>
          <a:p>
            <a:r>
              <a:rPr lang="sr-Latn-R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Zoom     </a:t>
            </a:r>
          </a:p>
          <a:p>
            <a:r>
              <a:rPr lang="sr-Latn-R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Office</a:t>
            </a:r>
          </a:p>
          <a:p>
            <a:r>
              <a:rPr lang="sr-Latn-R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Forms</a:t>
            </a:r>
          </a:p>
          <a:p>
            <a:r>
              <a:rPr lang="sr-Latn-R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Wikipedia</a:t>
            </a:r>
          </a:p>
          <a:p>
            <a:r>
              <a:rPr lang="sr-Cyrl-R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РТС Планета</a:t>
            </a:r>
            <a:endParaRPr lang="sr-Latn-R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96E4B3-E930-4601-8DA4-C75371B433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4" t="-20433" r="18024"/>
          <a:stretch/>
        </p:blipFill>
        <p:spPr>
          <a:xfrm>
            <a:off x="7783587" y="1585984"/>
            <a:ext cx="720080" cy="80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3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5B440-FAB4-40A7-B78E-855E4B06E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0"/>
            <a:ext cx="8172399" cy="6858000"/>
          </a:xfrm>
        </p:spPr>
        <p:txBody>
          <a:bodyPr/>
          <a:lstStyle/>
          <a:p>
            <a:r>
              <a:rPr lang="sr-Cyrl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 предмет: Математика</a:t>
            </a:r>
          </a:p>
          <a:p>
            <a:r>
              <a:rPr lang="sr-Cyrl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Корелација са предметима: Историја, Енглески језик, Француски језик, Информатика и рачунарство, Ликовна култура</a:t>
            </a:r>
            <a:endParaRPr lang="sr-Latn-R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Међупредметне компетенције: Компетенција за целоживотно учење, Комуникација, Рад са подацима и информацијама, Дигитална компетенција, Решавање проблема, Сарадња, Естетичка компетенција</a:t>
            </a:r>
          </a:p>
          <a:p>
            <a:r>
              <a:rPr lang="sr-Cyrl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Пројекат омогућава: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Стављање ученика у ситуације које траже истовремену употребу предметних и међупредметних компетенција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истраживања и стварања нових продуката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Тимски рад и поделу улога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Коришћење ресурса и савремених технологија за потребе учења наставе на даљину</a:t>
            </a:r>
          </a:p>
          <a:p>
            <a:pPr algn="ctr">
              <a:buFont typeface="Wingdings" panose="05000000000000000000" pitchFamily="2" charset="2"/>
              <a:buChar char="Ø"/>
            </a:pPr>
            <a:endParaRPr lang="sr-Cyrl-R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r-Cyrl-RS" sz="2000" dirty="0">
              <a:solidFill>
                <a:schemeClr val="tx1"/>
              </a:solidFill>
            </a:endParaRPr>
          </a:p>
          <a:p>
            <a:endParaRPr lang="sr-Latn-R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72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5B440-FAB4-40A7-B78E-855E4B06E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0"/>
            <a:ext cx="9036495" cy="75334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R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R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sr-Cyrl-R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РТС 3 </a:t>
            </a:r>
            <a:r>
              <a:rPr lang="sr-Cyrl-R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(ТВ настава):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података у координатном систему 24.4.2020. и 27.4.2020.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зависности међу величинама 28.4.2020.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Османлије и почетак њихових освајања на Балкану 30.3.2020.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Моравска Србија у борби са Османлијама 6.4.2020.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Српска деспотовина и пад под Османлије 13.4.2020.</a:t>
            </a:r>
            <a:endParaRPr lang="sr-Cyrl-R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sr-Cyrl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Ученици се током ТВ наставе математике и историје     упознају са </a:t>
            </a:r>
            <a:r>
              <a:rPr lang="sr-Cyrl-R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 садржајима </a:t>
            </a:r>
            <a:r>
              <a:rPr lang="sr-Cyrl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потребним за реализацију пројекта, а затим кроз директну комуникацију са наставницима преко Вибера и Зум платформе продубљују стечена знања и упућују на даљи истраживачки рад. </a:t>
            </a:r>
          </a:p>
          <a:p>
            <a:pPr marL="0" indent="0" algn="r">
              <a:buNone/>
            </a:pPr>
            <a:r>
              <a:rPr lang="sr-Cyrl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Ученици користе различиту литературу, дигиталне ресурсе, како на матерњем језику, тако и уз помоћ предметних наставника на енглеском и француском језику</a:t>
            </a:r>
            <a:r>
              <a:rPr lang="sr-Cyrl-R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endParaRPr lang="sr-Cyrl-R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42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10913-6F7D-42B1-87D7-FAF3966A1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0"/>
            <a:ext cx="9577064" cy="764704"/>
          </a:xfrm>
        </p:spPr>
        <p:txBody>
          <a:bodyPr>
            <a:normAutofit fontScale="90000"/>
          </a:bodyPr>
          <a:lstStyle/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Ученици по групама прикупљају информације на српском, енглеском и француском језику, упоређују податке, сортирају, представљају их графички 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0525B6-7096-4000-A36C-9CDAB33809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" t="3835" r="4849" b="18678"/>
          <a:stretch/>
        </p:blipFill>
        <p:spPr>
          <a:xfrm rot="16200000">
            <a:off x="1892842" y="949054"/>
            <a:ext cx="2415295" cy="3321675"/>
          </a:xfrm>
        </p:spPr>
      </p:pic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17F59BEA-4671-43DC-B9F3-144B62ADCB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9" t="8093" r="14089" b="12131"/>
          <a:stretch/>
        </p:blipFill>
        <p:spPr>
          <a:xfrm rot="16200000">
            <a:off x="5824875" y="586841"/>
            <a:ext cx="2478927" cy="4109734"/>
          </a:xfrm>
          <a:prstGeom prst="rect">
            <a:avLst/>
          </a:prstGeom>
        </p:spPr>
      </p:pic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12C9524B-4378-44EC-B130-CF054B7296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15308" r="6268" b="13107"/>
          <a:stretch/>
        </p:blipFill>
        <p:spPr>
          <a:xfrm rot="5400000">
            <a:off x="5878352" y="3066436"/>
            <a:ext cx="2396764" cy="41345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32268F-AE0D-4927-8942-D411AA0DB3D1}"/>
              </a:ext>
            </a:extLst>
          </p:cNvPr>
          <p:cNvSpPr txBox="1"/>
          <p:nvPr/>
        </p:nvSpPr>
        <p:spPr>
          <a:xfrm>
            <a:off x="5009470" y="3234841"/>
            <a:ext cx="1620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/>
              <a:t>Кружни дијаграм</a:t>
            </a:r>
            <a:endParaRPr lang="sr-Latn-R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F63947-1A40-4807-823E-0717FD44F6CF}"/>
              </a:ext>
            </a:extLst>
          </p:cNvPr>
          <p:cNvSpPr txBox="1"/>
          <p:nvPr/>
        </p:nvSpPr>
        <p:spPr>
          <a:xfrm>
            <a:off x="7391014" y="393531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/>
              <a:t>Полигонална линија</a:t>
            </a:r>
            <a:endParaRPr lang="sr-Latn-R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461368-C71F-4417-8644-B79A5C2771FA}"/>
              </a:ext>
            </a:extLst>
          </p:cNvPr>
          <p:cNvSpPr txBox="1"/>
          <p:nvPr/>
        </p:nvSpPr>
        <p:spPr>
          <a:xfrm>
            <a:off x="1570319" y="147419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/>
              <a:t>Хистограм</a:t>
            </a:r>
            <a:endParaRPr lang="sr-Latn-R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D9826F-47C9-4B43-84E2-7BF74712CFF9}"/>
              </a:ext>
            </a:extLst>
          </p:cNvPr>
          <p:cNvSpPr txBox="1"/>
          <p:nvPr/>
        </p:nvSpPr>
        <p:spPr>
          <a:xfrm>
            <a:off x="179512" y="3558006"/>
            <a:ext cx="45818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Подаци из: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Chronologie du Kosovo (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фра)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Kosovo bataille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фра)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destin d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΄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peuple: les Serbes du XIV e au XIX e siècle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Battle of Kosovo: Circumstances and Tactical Analysis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(енг)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Battle of Kosovo-en.Wikipedia (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енг)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Лазар Хребељановић-култ предања, Раде Михаљчић (срб)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Видовданска битка-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sr.wikipedia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(срб)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r-Latn-R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r-Latn-R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99779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22D8B49-6DE7-4212-BD91-7E86508A9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t="5074" r="22531" b="14767"/>
          <a:stretch/>
        </p:blipFill>
        <p:spPr>
          <a:xfrm>
            <a:off x="179512" y="1764106"/>
            <a:ext cx="4392487" cy="324589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83FE1E-1460-473F-A251-D9B0B236E440}"/>
              </a:ext>
            </a:extLst>
          </p:cNvPr>
          <p:cNvSpPr txBox="1"/>
          <p:nvPr/>
        </p:nvSpPr>
        <p:spPr>
          <a:xfrm>
            <a:off x="1403648" y="62068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solidFill>
                  <a:srgbClr val="FF0000"/>
                </a:solidFill>
              </a:rPr>
              <a:t>електронски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5706655"/>
              </p:ext>
            </p:extLst>
          </p:nvPr>
        </p:nvGraphicFramePr>
        <p:xfrm>
          <a:off x="4571999" y="1"/>
          <a:ext cx="4572001" cy="3149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C6F7D083-A038-4E00-9F2F-085D36343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3614646"/>
            <a:ext cx="4571998" cy="3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46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93EA8-BFA4-4459-ABC1-634EE2B75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2"/>
            <a:ext cx="8892479" cy="1788368"/>
          </a:xfrm>
        </p:spPr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Реализација часа путем Зоом платформе: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529C12-67FE-40CB-8EFC-413E89EC0FD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2749"/>
          <a:stretch/>
        </p:blipFill>
        <p:spPr bwMode="auto">
          <a:xfrm>
            <a:off x="1" y="1196752"/>
            <a:ext cx="914399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B7F76A-5F56-409E-A808-9341517AA460}"/>
              </a:ext>
            </a:extLst>
          </p:cNvPr>
          <p:cNvSpPr txBox="1"/>
          <p:nvPr/>
        </p:nvSpPr>
        <p:spPr>
          <a:xfrm>
            <a:off x="0" y="5949280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Уводни део часа:   Кратак осврт на научено градиво из наставних предмета неопходно за реализацију часа.</a:t>
            </a:r>
            <a:endParaRPr lang="sr-Latn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747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3766019-A5BF-4786-B005-7C61FB744F5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1885"/>
          <a:stretch/>
        </p:blipFill>
        <p:spPr bwMode="auto">
          <a:xfrm>
            <a:off x="-1205" y="0"/>
            <a:ext cx="4314666" cy="3383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1E1394-3077-4959-A70C-31D027F01B4F}"/>
              </a:ext>
            </a:extLst>
          </p:cNvPr>
          <p:cNvPicPr/>
          <p:nvPr/>
        </p:nvPicPr>
        <p:blipFill rotWithShape="1">
          <a:blip r:embed="rId3"/>
          <a:srcRect l="18494" r="3207" b="6812"/>
          <a:stretch/>
        </p:blipFill>
        <p:spPr bwMode="auto">
          <a:xfrm>
            <a:off x="4313461" y="3429000"/>
            <a:ext cx="4857499" cy="347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614524-F968-4115-B487-A51D11851246}"/>
              </a:ext>
            </a:extLst>
          </p:cNvPr>
          <p:cNvPicPr/>
          <p:nvPr/>
        </p:nvPicPr>
        <p:blipFill rotWithShape="1">
          <a:blip r:embed="rId4"/>
          <a:srcRect l="13381" t="1924" r="3789" b="5026"/>
          <a:stretch/>
        </p:blipFill>
        <p:spPr bwMode="auto">
          <a:xfrm>
            <a:off x="0" y="3429000"/>
            <a:ext cx="4313461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21B5FF-0A3F-4E82-8D0B-C5D8B30B43FA}"/>
              </a:ext>
            </a:extLst>
          </p:cNvPr>
          <p:cNvSpPr txBox="1"/>
          <p:nvPr/>
        </p:nvSpPr>
        <p:spPr>
          <a:xfrm>
            <a:off x="4313461" y="1"/>
            <a:ext cx="483053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sr-Cyrl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Ученици, који су уместо своје слике, поставили слику неког учесника Косовске битке, излажу податке до којих су дошли, уз вођство наставника повезују историјско знање са графичким приказом података и са претходним знањима, развијају критичко мишљење на основу датих података.</a:t>
            </a:r>
            <a:endParaRPr lang="sr-Latn-R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33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30FEE-A14D-4F6E-8EE2-BF5B19A19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856984" cy="553165"/>
          </a:xfrm>
        </p:spPr>
        <p:txBody>
          <a:bodyPr>
            <a:noAutofit/>
          </a:bodyPr>
          <a:lstStyle/>
          <a:p>
            <a:pPr algn="ctr"/>
            <a:r>
              <a:rPr lang="sr-Cyrl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ПОДАТАКА</a:t>
            </a:r>
            <a:endParaRPr lang="sr-Latn-R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37DFB4-C5B7-4043-B420-3797FBE86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08520" y="4293096"/>
            <a:ext cx="9252520" cy="2564904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sr-Cyrl-RS" dirty="0"/>
              <a:t>         </a:t>
            </a:r>
          </a:p>
          <a:p>
            <a:pPr algn="r"/>
            <a:r>
              <a:rPr lang="sr-Cyrl-RS" dirty="0"/>
              <a:t>    </a:t>
            </a:r>
            <a:r>
              <a:rPr lang="sr-Cyrl-R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Наставници наводе ученике на дискусију о историјским изворима, различитим    вредностима за исти догађај, разлозима за неслагање, развијају критичко мишљење код ученика, указују на разне могућности за представљање статистичких података.</a:t>
            </a:r>
          </a:p>
          <a:p>
            <a:pPr algn="ctr"/>
            <a:r>
              <a:rPr lang="sr-Cyrl-RS" sz="19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Индивидуализација:</a:t>
            </a:r>
            <a:r>
              <a:rPr lang="sr-Cyrl-RS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Наставници су припремили додатни материјал за ученике који отежано прате наставу.</a:t>
            </a:r>
          </a:p>
          <a:p>
            <a:pPr algn="r"/>
            <a:r>
              <a:rPr lang="sr-Cyrl-R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Камера снима папир да ученици прате ток прикупљања података, како она шаље окренуту слику па је рачунар враћа, горе наведена слика је у оригиналу да би се испратио ток часа.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38A68-8581-46B1-BBB9-13A718300C47}"/>
              </a:ext>
            </a:extLst>
          </p:cNvPr>
          <p:cNvPicPr/>
          <p:nvPr/>
        </p:nvPicPr>
        <p:blipFill rotWithShape="1">
          <a:blip r:embed="rId2"/>
          <a:srcRect b="12003"/>
          <a:stretch/>
        </p:blipFill>
        <p:spPr bwMode="auto">
          <a:xfrm>
            <a:off x="442595" y="548681"/>
            <a:ext cx="8258810" cy="374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6041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03E06-1943-4D4A-A5FD-8F4D8AA57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1" y="624110"/>
            <a:ext cx="7202760" cy="716658"/>
          </a:xfrm>
        </p:spPr>
        <p:txBody>
          <a:bodyPr>
            <a:normAutofit fontScale="90000"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ЕВАЛУАЦИЈА ЧАСА-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Forms</a:t>
            </a:r>
          </a:p>
        </p:txBody>
      </p:sp>
      <p:pic>
        <p:nvPicPr>
          <p:cNvPr id="1026" name="Picture 2" descr="Графикон одговора у Упитницима. Наслов питања: Радујем се часовима пројектног типа:. Број одговора: 14 одговора.">
            <a:extLst>
              <a:ext uri="{FF2B5EF4-FFF2-40B4-BE49-F238E27FC236}">
                <a16:creationId xmlns:a16="http://schemas.microsoft.com/office/drawing/2014/main" id="{544628DE-A41E-450D-9EC6-EDF34FF634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" t="4926" r="14474" b="9835"/>
          <a:stretch/>
        </p:blipFill>
        <p:spPr bwMode="auto">
          <a:xfrm>
            <a:off x="237206" y="1268760"/>
            <a:ext cx="432048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Графикон одговора у Упитницима. Наслов питања: Примена информационих технологија олакшава савладавање градива:. Број одговора: 14 одговора.">
            <a:extLst>
              <a:ext uri="{FF2B5EF4-FFF2-40B4-BE49-F238E27FC236}">
                <a16:creationId xmlns:a16="http://schemas.microsoft.com/office/drawing/2014/main" id="{26AF99C8-B086-4343-B065-8FCBF5F5A0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" t="6961" r="15351" b="10704"/>
          <a:stretch/>
        </p:blipFill>
        <p:spPr bwMode="auto">
          <a:xfrm>
            <a:off x="4586316" y="1268760"/>
            <a:ext cx="452215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Графикон одговора у Упитницима. Наслов питања: Ова концепција часа повећава мотивацију ученика:. Број одговора: 14 одговора.">
            <a:extLst>
              <a:ext uri="{FF2B5EF4-FFF2-40B4-BE49-F238E27FC236}">
                <a16:creationId xmlns:a16="http://schemas.microsoft.com/office/drawing/2014/main" id="{CFBB4238-81C7-4C7F-A4C2-94CEA15707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" t="6961" r="15351" b="8832"/>
          <a:stretch/>
        </p:blipFill>
        <p:spPr bwMode="auto">
          <a:xfrm>
            <a:off x="237206" y="3153900"/>
            <a:ext cx="4335151" cy="184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Графикон одговора у Упитницима. Наслов питања: Желео/желела бих да се већина часова реализује уз примену информационих технологија:. Број одговора: 14 одговора.">
            <a:extLst>
              <a:ext uri="{FF2B5EF4-FFF2-40B4-BE49-F238E27FC236}">
                <a16:creationId xmlns:a16="http://schemas.microsoft.com/office/drawing/2014/main" id="{2C4F8456-5E85-4DB4-ACAA-8C4762D00B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" t="6961" r="2594" b="9330"/>
          <a:stretch/>
        </p:blipFill>
        <p:spPr bwMode="auto">
          <a:xfrm>
            <a:off x="4586317" y="3153901"/>
            <a:ext cx="455768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Графикон одговора у Упитницима. Наслов питања: Наставник је добро осмислио час:. Број одговора: 14 одговора.">
            <a:extLst>
              <a:ext uri="{FF2B5EF4-FFF2-40B4-BE49-F238E27FC236}">
                <a16:creationId xmlns:a16="http://schemas.microsoft.com/office/drawing/2014/main" id="{F699F381-410E-4577-8F53-25938F3CFE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" t="6961" r="15351" b="8496"/>
          <a:stretch/>
        </p:blipFill>
        <p:spPr bwMode="auto">
          <a:xfrm>
            <a:off x="1979712" y="4994030"/>
            <a:ext cx="5040560" cy="186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86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433</TotalTime>
  <Words>512</Words>
  <Application>Microsoft Office PowerPoint</Application>
  <PresentationFormat>On-screen Show (4:3)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Times New Roman</vt:lpstr>
      <vt:lpstr>Wingdings</vt:lpstr>
      <vt:lpstr>Wingdings 3</vt:lpstr>
      <vt:lpstr>Wisp</vt:lpstr>
      <vt:lpstr> Наградни конкурс: Магија је у рукама наставника                   ГРАФИЧКО ПРЕДСТАВЉАЊЕ СТАТИСТИЧКИХ ПОДАТАКА – Косовска битка  </vt:lpstr>
      <vt:lpstr>PowerPoint Presentation</vt:lpstr>
      <vt:lpstr>PowerPoint Presentation</vt:lpstr>
      <vt:lpstr>    Ученици по групама прикупљају информације на српском, енглеском и француском језику, упоређују податке, сортирају, представљају их графички  </vt:lpstr>
      <vt:lpstr>PowerPoint Presentation</vt:lpstr>
      <vt:lpstr>Реализација часа путем Зоом платформе:</vt:lpstr>
      <vt:lpstr>PowerPoint Presentation</vt:lpstr>
      <vt:lpstr>АНАЛИЗА ПОДАТАКА</vt:lpstr>
      <vt:lpstr>ЕВАЛУАЦИЈА ЧАСА-Google Forms</vt:lpstr>
      <vt:lpstr>Платформе и алати: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Kosovski boj</dc:title>
  <dc:creator>S</dc:creator>
  <cp:lastModifiedBy>Zoran Perić</cp:lastModifiedBy>
  <cp:revision>44</cp:revision>
  <dcterms:created xsi:type="dcterms:W3CDTF">2020-05-19T10:01:38Z</dcterms:created>
  <dcterms:modified xsi:type="dcterms:W3CDTF">2020-05-24T19:52:01Z</dcterms:modified>
</cp:coreProperties>
</file>